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310" r:id="rId2"/>
    <p:sldId id="319" r:id="rId3"/>
    <p:sldId id="330" r:id="rId4"/>
    <p:sldId id="329" r:id="rId5"/>
    <p:sldId id="328" r:id="rId6"/>
    <p:sldId id="327" r:id="rId7"/>
    <p:sldId id="335" r:id="rId8"/>
    <p:sldId id="336" r:id="rId9"/>
    <p:sldId id="331" r:id="rId10"/>
    <p:sldId id="333" r:id="rId11"/>
    <p:sldId id="332" r:id="rId12"/>
    <p:sldId id="334" r:id="rId13"/>
    <p:sldId id="33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9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16/11/2024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97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88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INu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4" y="3151256"/>
            <a:ext cx="2793038" cy="22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Histogramme d’une image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Impact de l’éclairage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98" y="3995102"/>
            <a:ext cx="3700950" cy="26483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2" y="5199702"/>
            <a:ext cx="2165574" cy="14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79" y="3054965"/>
            <a:ext cx="3777761" cy="20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5" y="2959010"/>
            <a:ext cx="4552574" cy="17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A7112C1-8803-1EC9-C560-4E87A55D136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7203DF2C-2D2D-725E-0EC7-6245ABEB4014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62501C-8624-747D-9B71-912447D7D14D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3EC61-93DB-9521-90D6-50AEA143CBA7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A094FF07-2628-38FC-2607-D5038AF22BBB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9F85A0-3A0E-F29C-90FF-98D7B94E140D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786002A-A058-4D3F-238F-C871D73C4610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92E56AA-1803-5FCD-04A7-58508C959EEA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59986B-EC5A-F3B5-1FB0-AAD74A28EF8A}"/>
              </a:ext>
            </a:extLst>
          </p:cNvPr>
          <p:cNvSpPr txBox="1"/>
          <p:nvPr/>
        </p:nvSpPr>
        <p:spPr>
          <a:xfrm>
            <a:off x="907225" y="3132056"/>
            <a:ext cx="688346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1400" dirty="0"/>
              <a:t>Vous serez </a:t>
            </a:r>
            <a:r>
              <a:rPr lang="fr-FR" sz="1400" dirty="0" err="1"/>
              <a:t>encouragé·e</a:t>
            </a:r>
            <a:r>
              <a:rPr lang="fr-FR" sz="1400" dirty="0"/>
              <a:t> à </a:t>
            </a:r>
            <a:br>
              <a:rPr lang="fr-FR" sz="1600" dirty="0"/>
            </a:br>
            <a:r>
              <a:rPr lang="fr-FR" b="1" dirty="0"/>
              <a:t>analyser votre progression personnelle</a:t>
            </a:r>
            <a:r>
              <a:rPr lang="fr-FR" dirty="0"/>
              <a:t> </a:t>
            </a:r>
            <a:br>
              <a:rPr lang="fr-FR" sz="1600" dirty="0"/>
            </a:br>
            <a:r>
              <a:rPr lang="fr-FR" sz="1400" dirty="0"/>
              <a:t>dans l’acquisition de savoirs et savoir-faire</a:t>
            </a:r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Vous serez </a:t>
            </a:r>
            <a:r>
              <a:rPr lang="fr-FR" sz="1400" dirty="0" err="1"/>
              <a:t>amené·e</a:t>
            </a:r>
            <a:r>
              <a:rPr lang="fr-FR" sz="1400" dirty="0"/>
              <a:t> en particulier à </a:t>
            </a:r>
            <a:br>
              <a:rPr lang="fr-FR" sz="1400" dirty="0"/>
            </a:br>
            <a:r>
              <a:rPr lang="fr-FR" b="1" dirty="0"/>
              <a:t>repérer de façon explicite les erreurs </a:t>
            </a:r>
            <a:br>
              <a:rPr lang="fr-FR" sz="1600" dirty="0"/>
            </a:br>
            <a:r>
              <a:rPr lang="fr-FR" sz="1400" dirty="0"/>
              <a:t>et les maladresses commises</a:t>
            </a:r>
            <a:endParaRPr lang="fr-FR" sz="16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B8623C1-40BB-9EC8-7726-8C83ED8F96AC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759E595-F4EC-00B1-6F46-1EFEBBDB3BE6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9BB24E-14F6-21BD-733C-F3414B3BBF7F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115543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A7112C1-8803-1EC9-C560-4E87A55D136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7203DF2C-2D2D-725E-0EC7-6245ABEB4014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62501C-8624-747D-9B71-912447D7D14D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3EC61-93DB-9521-90D6-50AEA143CBA7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A094FF07-2628-38FC-2607-D5038AF22BBB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9F85A0-3A0E-F29C-90FF-98D7B94E140D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786002A-A058-4D3F-238F-C871D73C4610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92E56AA-1803-5FCD-04A7-58508C959EEA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9BB24E-14F6-21BD-733C-F3414B3BBF7F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0469B6-E04D-9B2F-58FF-49A2A661382D}"/>
              </a:ext>
            </a:extLst>
          </p:cNvPr>
          <p:cNvSpPr txBox="1"/>
          <p:nvPr/>
        </p:nvSpPr>
        <p:spPr>
          <a:xfrm>
            <a:off x="1198712" y="3941959"/>
            <a:ext cx="7268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2000" dirty="0"/>
              <a:t>à toutes les séances de TD et de TP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Réaliser l’ensemble des </a:t>
            </a:r>
            <a:r>
              <a:rPr lang="fr-FR" sz="2000" b="1" dirty="0"/>
              <a:t>activités proposées </a:t>
            </a:r>
            <a:r>
              <a:rPr lang="fr-FR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fr-F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Activité en équipe</a:t>
            </a:r>
            <a:endParaRPr lang="fr-FR" sz="20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745C9F-9CFF-3851-CBB0-A1AB53E4049B}"/>
              </a:ext>
            </a:extLst>
          </p:cNvPr>
          <p:cNvSpPr txBox="1"/>
          <p:nvPr/>
        </p:nvSpPr>
        <p:spPr>
          <a:xfrm>
            <a:off x="907225" y="2714628"/>
            <a:ext cx="4807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Module non noté</a:t>
            </a:r>
          </a:p>
          <a:p>
            <a:r>
              <a:rPr lang="fr-FR" dirty="0"/>
              <a:t>Se former à son rythme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D3ABEE-7829-A3FD-46A2-94EDE1E1D291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D2A66F8-4569-7AD8-BA36-EB8CAB82638B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</p:spTree>
    <p:extLst>
      <p:ext uri="{BB962C8B-B14F-4D97-AF65-F5344CB8AC3E}">
        <p14:creationId xmlns:p14="http://schemas.microsoft.com/office/powerpoint/2010/main" val="350124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732A6B-BE3C-067D-B8BA-50BC2C2DAC5F}"/>
              </a:ext>
            </a:extLst>
          </p:cNvPr>
          <p:cNvSpPr/>
          <p:nvPr/>
        </p:nvSpPr>
        <p:spPr>
          <a:xfrm rot="5400000">
            <a:off x="1070940" y="201014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EFC014-2F9A-DB87-083F-D9EDD4480CDB}"/>
              </a:ext>
            </a:extLst>
          </p:cNvPr>
          <p:cNvSpPr txBox="1"/>
          <p:nvPr/>
        </p:nvSpPr>
        <p:spPr>
          <a:xfrm>
            <a:off x="1370266" y="1940503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UE Interfaçage Numérique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247359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2403956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Acquis d’Apprentissage Visés</a:t>
            </a:r>
            <a:endParaRPr lang="fr-F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F3A925-A183-6A15-BA0C-211C19063327}"/>
              </a:ext>
            </a:extLst>
          </p:cNvPr>
          <p:cNvSpPr txBox="1"/>
          <p:nvPr/>
        </p:nvSpPr>
        <p:spPr>
          <a:xfrm>
            <a:off x="2006264" y="2965547"/>
            <a:ext cx="704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Être capable de </a:t>
            </a:r>
            <a:r>
              <a:rPr lang="fr-FR" b="1" dirty="0"/>
              <a:t>mettre en œuvre une solution numérique</a:t>
            </a:r>
            <a:r>
              <a:rPr lang="fr-FR" dirty="0"/>
              <a:t> (microcontrôleur) pour </a:t>
            </a:r>
            <a:r>
              <a:rPr lang="fr-FR" b="1" dirty="0"/>
              <a:t>acquérir des données analogiques </a:t>
            </a:r>
            <a:r>
              <a:rPr lang="fr-FR" dirty="0"/>
              <a:t>et</a:t>
            </a:r>
            <a:r>
              <a:rPr lang="fr-FR" b="1" dirty="0"/>
              <a:t> commander un élément mobile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7F2F7-45E0-A9DB-44A4-B81F15CCF9E0}"/>
              </a:ext>
            </a:extLst>
          </p:cNvPr>
          <p:cNvSpPr/>
          <p:nvPr/>
        </p:nvSpPr>
        <p:spPr>
          <a:xfrm>
            <a:off x="1764232" y="2964543"/>
            <a:ext cx="149912" cy="9233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614CFB-345A-A05F-31A8-899F09B08114}"/>
              </a:ext>
            </a:extLst>
          </p:cNvPr>
          <p:cNvSpPr txBox="1"/>
          <p:nvPr/>
        </p:nvSpPr>
        <p:spPr>
          <a:xfrm>
            <a:off x="9631895" y="5648977"/>
            <a:ext cx="19381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Découverte de </a:t>
            </a:r>
            <a:r>
              <a:rPr lang="fr-FR" sz="1600" dirty="0" err="1"/>
              <a:t>MatLab</a:t>
            </a:r>
            <a:endParaRPr lang="fr-FR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A82AA-5EA4-6EB3-63EC-257B2C083A72}"/>
              </a:ext>
            </a:extLst>
          </p:cNvPr>
          <p:cNvSpPr/>
          <p:nvPr/>
        </p:nvSpPr>
        <p:spPr>
          <a:xfrm>
            <a:off x="9418655" y="5648977"/>
            <a:ext cx="149912" cy="5637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47EC527-8400-080A-87CE-FADB0C777ADF}"/>
              </a:ext>
            </a:extLst>
          </p:cNvPr>
          <p:cNvSpPr txBox="1"/>
          <p:nvPr/>
        </p:nvSpPr>
        <p:spPr>
          <a:xfrm>
            <a:off x="2006264" y="4198290"/>
            <a:ext cx="7046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Être capable de </a:t>
            </a:r>
            <a:r>
              <a:rPr lang="fr-FR" b="1" dirty="0"/>
              <a:t>mettre en œuvre un protocole simple de communication </a:t>
            </a:r>
            <a:r>
              <a:rPr lang="fr-FR" dirty="0"/>
              <a:t>entre un ordinateur et un microcontrôleur pour transmettre des commandes et lire des données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B79E71-8641-6431-A575-C7AA77DDF90B}"/>
              </a:ext>
            </a:extLst>
          </p:cNvPr>
          <p:cNvSpPr/>
          <p:nvPr/>
        </p:nvSpPr>
        <p:spPr>
          <a:xfrm>
            <a:off x="1764232" y="4197286"/>
            <a:ext cx="149912" cy="9233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F92D3C0C-DA6C-8062-BB76-AD7F9DD351E5}"/>
              </a:ext>
            </a:extLst>
          </p:cNvPr>
          <p:cNvSpPr/>
          <p:nvPr/>
        </p:nvSpPr>
        <p:spPr>
          <a:xfrm>
            <a:off x="6096000" y="1887137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30" name="Rectangle : avec coins rognés en diagonale 29">
            <a:extLst>
              <a:ext uri="{FF2B5EF4-FFF2-40B4-BE49-F238E27FC236}">
                <a16:creationId xmlns:a16="http://schemas.microsoft.com/office/drawing/2014/main" id="{817568BE-83FF-A52C-0FF2-A50C3C637836}"/>
              </a:ext>
            </a:extLst>
          </p:cNvPr>
          <p:cNvSpPr/>
          <p:nvPr/>
        </p:nvSpPr>
        <p:spPr>
          <a:xfrm>
            <a:off x="8867775" y="1883753"/>
            <a:ext cx="2561364" cy="369332"/>
          </a:xfrm>
          <a:prstGeom prst="snip2Diag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4 séances de TD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931E84-7075-97AE-78B5-42EF401AD4E4}"/>
              </a:ext>
            </a:extLst>
          </p:cNvPr>
          <p:cNvSpPr/>
          <p:nvPr/>
        </p:nvSpPr>
        <p:spPr>
          <a:xfrm>
            <a:off x="9152655" y="5196079"/>
            <a:ext cx="2561364" cy="369332"/>
          </a:xfrm>
          <a:prstGeom prst="snip2Diag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/>
                </a:solidFill>
              </a:rPr>
              <a:t>2 séances de TD Machine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24C4DB-03D6-DA68-DC3D-110EC6B526C8}"/>
              </a:ext>
            </a:extLst>
          </p:cNvPr>
          <p:cNvSpPr txBox="1"/>
          <p:nvPr/>
        </p:nvSpPr>
        <p:spPr>
          <a:xfrm>
            <a:off x="2010473" y="5397355"/>
            <a:ext cx="7046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Être capable de </a:t>
            </a:r>
            <a:r>
              <a:rPr lang="fr-FR" b="1" dirty="0"/>
              <a:t>développer une interface informatique de pilotage et d’affichage de données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09C39-7CDB-FFED-6C1C-24A49AAB52EF}"/>
              </a:ext>
            </a:extLst>
          </p:cNvPr>
          <p:cNvSpPr/>
          <p:nvPr/>
        </p:nvSpPr>
        <p:spPr>
          <a:xfrm>
            <a:off x="1768441" y="5396351"/>
            <a:ext cx="149912" cy="6463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4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34" y="5051083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57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44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39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63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096000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096000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079424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177039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66144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145841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184132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145841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519CA29-1448-F61B-167D-470B48E53BB9}"/>
              </a:ext>
            </a:extLst>
          </p:cNvPr>
          <p:cNvCxnSpPr/>
          <p:nvPr/>
        </p:nvCxnSpPr>
        <p:spPr>
          <a:xfrm>
            <a:off x="5736657" y="1556287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497711" y="4011237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</TotalTime>
  <Words>830</Words>
  <Application>Microsoft Office PowerPoint</Application>
  <PresentationFormat>Grand écran</PresentationFormat>
  <Paragraphs>204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Bahnschrift Light</vt:lpstr>
      <vt:lpstr>Bahnschrift SemiBold</vt:lpstr>
      <vt:lpstr>Calibri</vt:lpstr>
      <vt:lpstr>FreeSans</vt:lpstr>
      <vt:lpstr>Liberation Sans</vt:lpstr>
      <vt:lpstr>Wingdings</vt:lpstr>
      <vt:lpstr>AccentBoxVTI</vt:lpstr>
      <vt:lpstr> UE Interfaçage Numérique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610</cp:revision>
  <dcterms:created xsi:type="dcterms:W3CDTF">2023-04-08T12:37:13Z</dcterms:created>
  <dcterms:modified xsi:type="dcterms:W3CDTF">2024-11-16T07:39:48Z</dcterms:modified>
</cp:coreProperties>
</file>